
<file path=[Content_Types].xml><?xml version="1.0" encoding="utf-8"?>
<Types xmlns="http://schemas.openxmlformats.org/package/2006/content-types">
  <Default ContentType="application/xml" Extension="xml"/>
  <Default ContentType="image/png" Extension="png"/>
  <Default ContentType="image/jpeg" Extension="jpe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10287000" cx="18288000"/>
  <p:notesSz cx="6858000" cy="9144000"/>
  <p:defaultTextStyle>
    <a:defPPr lvl="0">
      <a:defRPr lang="en-US"/>
    </a:defPPr>
    <a:lvl1pPr defTabSz="914400" eaLnBrk="1" hangingPunct="1" latinLnBrk="0" lvl="0" marL="0" rtl="0" algn="l">
      <a:defRPr kern="1200" sz="1800">
        <a:solidFill>
          <a:schemeClr val="tx1"/>
        </a:solidFill>
        <a:latin typeface="+mn-lt"/>
        <a:ea typeface="+mn-ea"/>
        <a:cs typeface="+mn-cs"/>
      </a:defRPr>
    </a:lvl1pPr>
    <a:lvl2pPr defTabSz="914400" eaLnBrk="1" hangingPunct="1" latinLnBrk="0" lvl="1" marL="457200" rtl="0" algn="l">
      <a:defRPr kern="1200" sz="1800">
        <a:solidFill>
          <a:schemeClr val="tx1"/>
        </a:solidFill>
        <a:latin typeface="+mn-lt"/>
        <a:ea typeface="+mn-ea"/>
        <a:cs typeface="+mn-cs"/>
      </a:defRPr>
    </a:lvl2pPr>
    <a:lvl3pPr defTabSz="914400" eaLnBrk="1" hangingPunct="1" latinLnBrk="0" lvl="2" marL="914400" rtl="0" algn="l">
      <a:defRPr kern="1200" sz="1800">
        <a:solidFill>
          <a:schemeClr val="tx1"/>
        </a:solidFill>
        <a:latin typeface="+mn-lt"/>
        <a:ea typeface="+mn-ea"/>
        <a:cs typeface="+mn-cs"/>
      </a:defRPr>
    </a:lvl3pPr>
    <a:lvl4pPr defTabSz="914400" eaLnBrk="1" hangingPunct="1" latinLnBrk="0" lvl="3" marL="1371600" rtl="0" algn="l">
      <a:defRPr kern="1200" sz="1800">
        <a:solidFill>
          <a:schemeClr val="tx1"/>
        </a:solidFill>
        <a:latin typeface="+mn-lt"/>
        <a:ea typeface="+mn-ea"/>
        <a:cs typeface="+mn-cs"/>
      </a:defRPr>
    </a:lvl4pPr>
    <a:lvl5pPr defTabSz="914400" eaLnBrk="1" hangingPunct="1" latinLnBrk="0" lvl="4" marL="1828800" rtl="0" algn="l">
      <a:defRPr kern="1200" sz="1800">
        <a:solidFill>
          <a:schemeClr val="tx1"/>
        </a:solidFill>
        <a:latin typeface="+mn-lt"/>
        <a:ea typeface="+mn-ea"/>
        <a:cs typeface="+mn-cs"/>
      </a:defRPr>
    </a:lvl5pPr>
    <a:lvl6pPr defTabSz="914400" eaLnBrk="1" hangingPunct="1" latinLnBrk="0" lvl="5" marL="2286000" rtl="0" algn="l">
      <a:defRPr kern="1200" sz="1800">
        <a:solidFill>
          <a:schemeClr val="tx1"/>
        </a:solidFill>
        <a:latin typeface="+mn-lt"/>
        <a:ea typeface="+mn-ea"/>
        <a:cs typeface="+mn-cs"/>
      </a:defRPr>
    </a:lvl6pPr>
    <a:lvl7pPr defTabSz="914400" eaLnBrk="1" hangingPunct="1" latinLnBrk="0" lvl="6" marL="2743200" rtl="0" algn="l">
      <a:defRPr kern="1200" sz="1800">
        <a:solidFill>
          <a:schemeClr val="tx1"/>
        </a:solidFill>
        <a:latin typeface="+mn-lt"/>
        <a:ea typeface="+mn-ea"/>
        <a:cs typeface="+mn-cs"/>
      </a:defRPr>
    </a:lvl7pPr>
    <a:lvl8pPr defTabSz="914400" eaLnBrk="1" hangingPunct="1" latinLnBrk="0" lvl="7" marL="3200400" rtl="0" algn="l">
      <a:defRPr kern="1200" sz="1800">
        <a:solidFill>
          <a:schemeClr val="tx1"/>
        </a:solidFill>
        <a:latin typeface="+mn-lt"/>
        <a:ea typeface="+mn-ea"/>
        <a:cs typeface="+mn-cs"/>
      </a:defRPr>
    </a:lvl8pPr>
    <a:lvl9pPr defTabSz="914400" eaLnBrk="1" hangingPunct="1" latinLnBrk="0" lvl="8" marL="3657600" rtl="0" algn="l">
      <a:defRPr kern="1200" sz="1800">
        <a:solidFill>
          <a:schemeClr val="tx1"/>
        </a:solidFill>
        <a:latin typeface="+mn-lt"/>
        <a:ea typeface="+mn-ea"/>
        <a:cs typeface="+mn-cs"/>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1.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1.xml"/><Relationship Id="rId3" Type="http://schemas.openxmlformats.org/officeDocument/2006/relationships/presProps" Target="presProps1.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4.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6.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8.png" Type="http://schemas.openxmlformats.org/officeDocument/2006/relationships/image"/><Relationship Id="rId4" Target="../media/image9.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6.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0.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3.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5.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6.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7990939" y="2835652"/>
            <a:ext cx="9164121" cy="2029659"/>
          </a:xfrm>
          <a:prstGeom prst="rect">
            <a:avLst/>
          </a:prstGeom>
        </p:spPr>
        <p:txBody>
          <a:bodyPr anchor="t" rtlCol="false" tIns="0" lIns="0" bIns="0" rIns="0">
            <a:spAutoFit/>
          </a:bodyPr>
          <a:lstStyle/>
          <a:p>
            <a:pPr algn="l">
              <a:lnSpc>
                <a:spcPts val="8201"/>
              </a:lnSpc>
            </a:pPr>
            <a:r>
              <a:rPr lang="en-US" sz="6561">
                <a:solidFill>
                  <a:srgbClr val="60A9FF"/>
                </a:solidFill>
                <a:latin typeface="Barlow Bold"/>
              </a:rPr>
              <a:t>Personal Blog using IBM Static Web Apps</a:t>
            </a:r>
          </a:p>
        </p:txBody>
      </p:sp>
      <p:sp>
        <p:nvSpPr>
          <p:cNvPr name="TextBox 7" id="7"/>
          <p:cNvSpPr txBox="true"/>
          <p:nvPr/>
        </p:nvSpPr>
        <p:spPr>
          <a:xfrm rot="0">
            <a:off x="8095179" y="5479194"/>
            <a:ext cx="9164121" cy="1317516"/>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Enhance user engagement and interaction with a personal blog using IBM Static Web Apps. Learn about the benefits and exciting features.</a:t>
            </a:r>
          </a:p>
        </p:txBody>
      </p:sp>
      <p:sp>
        <p:nvSpPr>
          <p:cNvPr name="Freeform 8" id="8"/>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
        <p:nvSpPr>
          <p:cNvPr name="TextBox 9" id="9"/>
          <p:cNvSpPr txBox="true"/>
          <p:nvPr/>
        </p:nvSpPr>
        <p:spPr>
          <a:xfrm rot="0">
            <a:off x="12122515" y="8388351"/>
            <a:ext cx="5395893" cy="869949"/>
          </a:xfrm>
          <a:prstGeom prst="rect">
            <a:avLst/>
          </a:prstGeom>
        </p:spPr>
        <p:txBody>
          <a:bodyPr anchor="t" rtlCol="false" tIns="0" lIns="0" bIns="0" rIns="0">
            <a:spAutoFit/>
          </a:bodyPr>
          <a:lstStyle/>
          <a:p>
            <a:pPr algn="ctr">
              <a:lnSpc>
                <a:spcPts val="3500"/>
              </a:lnSpc>
            </a:pPr>
            <a:r>
              <a:rPr lang="en-US" sz="2500">
                <a:solidFill>
                  <a:srgbClr val="FFFFFF"/>
                </a:solidFill>
                <a:latin typeface="Canva Sans"/>
              </a:rPr>
              <a:t>Team code-215357</a:t>
            </a:r>
          </a:p>
          <a:p>
            <a:pPr algn="ctr">
              <a:lnSpc>
                <a:spcPts val="3500"/>
              </a:lnSpc>
            </a:pPr>
            <a:r>
              <a:rPr lang="en-US" sz="2500">
                <a:solidFill>
                  <a:srgbClr val="FFFFFF"/>
                </a:solidFill>
                <a:latin typeface="Canva Sans"/>
              </a:rPr>
              <a:t>College code-7327</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7990939" y="3408491"/>
            <a:ext cx="9164121" cy="1682591"/>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Benefits of Social Media Sharing for Blog Engagement</a:t>
            </a:r>
          </a:p>
        </p:txBody>
      </p:sp>
      <p:sp>
        <p:nvSpPr>
          <p:cNvPr name="TextBox 7" id="7"/>
          <p:cNvSpPr txBox="true"/>
          <p:nvPr/>
        </p:nvSpPr>
        <p:spPr>
          <a:xfrm rot="0">
            <a:off x="7990939" y="5522892"/>
            <a:ext cx="9164121" cy="1317516"/>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Witness the transformative impact of social media sharing on your blog's engagement. Amplify your content's visibility, attract new readers, and cultivate a loyal and active audience.</a:t>
            </a:r>
          </a:p>
        </p:txBody>
      </p:sp>
      <p:sp>
        <p:nvSpPr>
          <p:cNvPr name="Freeform 8" id="8"/>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1132939" y="3408491"/>
            <a:ext cx="9164121" cy="1682591"/>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How to Integrate Social Media Sharing Buttons</a:t>
            </a:r>
          </a:p>
        </p:txBody>
      </p:sp>
      <p:sp>
        <p:nvSpPr>
          <p:cNvPr name="TextBox 7" id="7"/>
          <p:cNvSpPr txBox="true"/>
          <p:nvPr/>
        </p:nvSpPr>
        <p:spPr>
          <a:xfrm rot="0">
            <a:off x="1132939" y="5522892"/>
            <a:ext cx="9164121" cy="1317516"/>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Master the art of integrating social media buttons into your blog. Learn best practices, explore available tools and platforms, and strategically position the buttons for optimal impact.</a:t>
            </a:r>
          </a:p>
        </p:txBody>
      </p:sp>
      <p:sp>
        <p:nvSpPr>
          <p:cNvPr name="Freeform 8" id="8"/>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2291715" y="5144422"/>
            <a:ext cx="13704570" cy="1682591"/>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How to Integrate Interactive Maps into the Blog</a:t>
            </a:r>
          </a:p>
        </p:txBody>
      </p:sp>
      <p:sp>
        <p:nvSpPr>
          <p:cNvPr name="TextBox 7" id="7"/>
          <p:cNvSpPr txBox="true"/>
          <p:nvPr/>
        </p:nvSpPr>
        <p:spPr>
          <a:xfrm rot="0">
            <a:off x="2291715" y="7258824"/>
            <a:ext cx="13704570" cy="1317516"/>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Step into the world of interactive mapping and captivate your readers with stunning visual experiences. Discover easy-to-use tools, explore customization options, and effortlessly embed maps into your blog.</a:t>
            </a:r>
          </a:p>
        </p:txBody>
      </p:sp>
      <p:sp>
        <p:nvSpPr>
          <p:cNvPr name="Freeform 8" id="8"/>
          <p:cNvSpPr/>
          <p:nvPr/>
        </p:nvSpPr>
        <p:spPr>
          <a:xfrm flipH="false" flipV="false" rot="0">
            <a:off x="0" y="0"/>
            <a:ext cx="18288000" cy="3471862"/>
          </a:xfrm>
          <a:custGeom>
            <a:avLst/>
            <a:gdLst/>
            <a:ahLst/>
            <a:cxnLst/>
            <a:rect r="r" b="b" t="t" l="l"/>
            <a:pathLst>
              <a:path h="3471862" w="18288000">
                <a:moveTo>
                  <a:pt x="0" y="0"/>
                </a:moveTo>
                <a:lnTo>
                  <a:pt x="18288000" y="0"/>
                </a:lnTo>
                <a:lnTo>
                  <a:pt x="18288000" y="3471862"/>
                </a:lnTo>
                <a:lnTo>
                  <a:pt x="0" y="3471862"/>
                </a:lnTo>
                <a:lnTo>
                  <a:pt x="0" y="0"/>
                </a:lnTo>
                <a:close/>
              </a:path>
            </a:pathLst>
          </a:custGeom>
          <a:blipFill>
            <a:blip r:embed="rId3"/>
            <a:stretch>
              <a:fillRect l="0" t="-68" r="0" b="-68"/>
            </a:stretch>
          </a:blipFill>
        </p:spPr>
      </p:sp>
      <p:sp>
        <p:nvSpPr>
          <p:cNvPr name="Freeform 9" id="9"/>
          <p:cNvSpPr/>
          <p:nvPr/>
        </p:nvSpPr>
        <p:spPr>
          <a:xfrm flipH="false" flipV="false" rot="0">
            <a:off x="15302691" y="9486900"/>
            <a:ext cx="2871009" cy="685800"/>
          </a:xfrm>
          <a:custGeom>
            <a:avLst/>
            <a:gdLst/>
            <a:ahLst/>
            <a:cxnLst/>
            <a:rect r="r" b="b" t="t" l="l"/>
            <a:pathLst>
              <a:path h="685800" w="2871009">
                <a:moveTo>
                  <a:pt x="0" y="0"/>
                </a:moveTo>
                <a:lnTo>
                  <a:pt x="2871009" y="0"/>
                </a:lnTo>
                <a:lnTo>
                  <a:pt x="2871009" y="685800"/>
                </a:lnTo>
                <a:lnTo>
                  <a:pt x="0" y="685800"/>
                </a:lnTo>
                <a:lnTo>
                  <a:pt x="0" y="0"/>
                </a:lnTo>
                <a:close/>
              </a:path>
            </a:pathLst>
          </a:custGeom>
          <a:blipFill>
            <a:blip r:embed="rId4"/>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1132939" y="3186291"/>
            <a:ext cx="9164121" cy="1682591"/>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Adding Comment Sections to the Blog</a:t>
            </a:r>
          </a:p>
        </p:txBody>
      </p:sp>
      <p:sp>
        <p:nvSpPr>
          <p:cNvPr name="TextBox 7" id="7"/>
          <p:cNvSpPr txBox="true"/>
          <p:nvPr/>
        </p:nvSpPr>
        <p:spPr>
          <a:xfrm rot="0">
            <a:off x="1132939" y="5300692"/>
            <a:ext cx="9164121" cy="1761767"/>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Activate the power of user engagement on your blog by seamlessly adding comment sections. Uncover user-friendly plugins, explore moderation techniques, and ensure a safe and vibrant discussion environment.</a:t>
            </a:r>
          </a:p>
        </p:txBody>
      </p:sp>
      <p:sp>
        <p:nvSpPr>
          <p:cNvPr name="Freeform 8" id="8"/>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7" id="7"/>
          <p:cNvGrpSpPr/>
          <p:nvPr/>
        </p:nvGrpSpPr>
        <p:grpSpPr>
          <a:xfrm rot="0">
            <a:off x="0" y="0"/>
            <a:ext cx="18288000" cy="10287000"/>
            <a:chOff x="0" y="0"/>
            <a:chExt cx="24384000" cy="13716000"/>
          </a:xfrm>
        </p:grpSpPr>
        <p:sp>
          <p:nvSpPr>
            <p:cNvPr name="Freeform 8" id="8"/>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alpha val="80000"/>
              </a:srgbClr>
            </a:solidFill>
          </p:spPr>
        </p:sp>
      </p:grpSp>
      <p:sp>
        <p:nvSpPr>
          <p:cNvPr name="TextBox 9" id="9"/>
          <p:cNvSpPr txBox="true"/>
          <p:nvPr/>
        </p:nvSpPr>
        <p:spPr>
          <a:xfrm rot="0">
            <a:off x="2291715" y="2419988"/>
            <a:ext cx="8865870" cy="1736804"/>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Summary of the Presentation</a:t>
            </a:r>
          </a:p>
        </p:txBody>
      </p:sp>
      <p:sp>
        <p:nvSpPr>
          <p:cNvPr name="TextBox 10" id="10"/>
          <p:cNvSpPr txBox="true"/>
          <p:nvPr/>
        </p:nvSpPr>
        <p:spPr>
          <a:xfrm rot="0">
            <a:off x="2291715" y="5088910"/>
            <a:ext cx="13704570" cy="1317516"/>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Recap the key insights discussed in this presentation, from the benefits of IBM Static Web Apps to integrating social media sharing buttons, incorporating interactive maps, and implementing comment sections. Embrace new possibilities for your personal blog!</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2291715" y="5144422"/>
            <a:ext cx="13704570" cy="1682591"/>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Encouragement to Explore and Implement New Features</a:t>
            </a:r>
          </a:p>
        </p:txBody>
      </p:sp>
      <p:sp>
        <p:nvSpPr>
          <p:cNvPr name="TextBox 7" id="7"/>
          <p:cNvSpPr txBox="true"/>
          <p:nvPr/>
        </p:nvSpPr>
        <p:spPr>
          <a:xfrm rot="0">
            <a:off x="2291715" y="7258824"/>
            <a:ext cx="13704570" cy="1317516"/>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Inspire your audience to embrace the knowledge shared in this presentation and embark on an exciting journey to elevate their personal blogs. Unlock their creativity, experiment with new features, and stand out in the digital landscape using IBM Static Web Apps.</a:t>
            </a:r>
          </a:p>
        </p:txBody>
      </p:sp>
      <p:sp>
        <p:nvSpPr>
          <p:cNvPr name="Freeform 8" id="8"/>
          <p:cNvSpPr/>
          <p:nvPr/>
        </p:nvSpPr>
        <p:spPr>
          <a:xfrm flipH="false" flipV="false" rot="0">
            <a:off x="0" y="0"/>
            <a:ext cx="18288000" cy="3471862"/>
          </a:xfrm>
          <a:custGeom>
            <a:avLst/>
            <a:gdLst/>
            <a:ahLst/>
            <a:cxnLst/>
            <a:rect r="r" b="b" t="t" l="l"/>
            <a:pathLst>
              <a:path h="3471862" w="18288000">
                <a:moveTo>
                  <a:pt x="0" y="0"/>
                </a:moveTo>
                <a:lnTo>
                  <a:pt x="18288000" y="0"/>
                </a:lnTo>
                <a:lnTo>
                  <a:pt x="18288000" y="3471862"/>
                </a:lnTo>
                <a:lnTo>
                  <a:pt x="0" y="3471862"/>
                </a:lnTo>
                <a:lnTo>
                  <a:pt x="0" y="0"/>
                </a:lnTo>
                <a:close/>
              </a:path>
            </a:pathLst>
          </a:custGeom>
          <a:blipFill>
            <a:blip r:embed="rId3"/>
            <a:stretch>
              <a:fillRect l="0" t="-68" r="0" b="-68"/>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423844" y="1028700"/>
            <a:ext cx="10699371" cy="8739371"/>
          </a:xfrm>
          <a:custGeom>
            <a:avLst/>
            <a:gdLst/>
            <a:ahLst/>
            <a:cxnLst/>
            <a:rect r="r" b="b" t="t" l="l"/>
            <a:pathLst>
              <a:path h="8739371" w="10699371">
                <a:moveTo>
                  <a:pt x="0" y="0"/>
                </a:moveTo>
                <a:lnTo>
                  <a:pt x="10699371" y="0"/>
                </a:lnTo>
                <a:lnTo>
                  <a:pt x="10699371" y="8739371"/>
                </a:lnTo>
                <a:lnTo>
                  <a:pt x="0" y="8739371"/>
                </a:lnTo>
                <a:lnTo>
                  <a:pt x="0" y="0"/>
                </a:lnTo>
                <a:close/>
              </a:path>
            </a:pathLst>
          </a:custGeom>
          <a:blipFill>
            <a:blip r:embed="rId2"/>
            <a:stretch>
              <a:fillRect l="0" t="-13021" r="0" b="-9406"/>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1132939" y="3842474"/>
            <a:ext cx="8503920" cy="814626"/>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Purpose of the Presentation</a:t>
            </a:r>
          </a:p>
        </p:txBody>
      </p:sp>
      <p:sp>
        <p:nvSpPr>
          <p:cNvPr name="TextBox 7" id="7"/>
          <p:cNvSpPr txBox="true"/>
          <p:nvPr/>
        </p:nvSpPr>
        <p:spPr>
          <a:xfrm rot="0">
            <a:off x="1132939" y="6251437"/>
            <a:ext cx="9164121" cy="1317516"/>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Discover how IBM Static Web Apps can revolutionize your personal blog, with new benefits such as improved performance, simplified deployment, and enhanced security measures.</a:t>
            </a:r>
          </a:p>
        </p:txBody>
      </p:sp>
      <p:sp>
        <p:nvSpPr>
          <p:cNvPr name="Freeform 8" id="8"/>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2291715" y="5800457"/>
            <a:ext cx="13133070" cy="814626"/>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Integration of Social Media Sharing Buttons</a:t>
            </a:r>
          </a:p>
        </p:txBody>
      </p:sp>
      <p:sp>
        <p:nvSpPr>
          <p:cNvPr name="TextBox 7" id="7"/>
          <p:cNvSpPr txBox="true"/>
          <p:nvPr/>
        </p:nvSpPr>
        <p:spPr>
          <a:xfrm rot="0">
            <a:off x="2291715" y="7957574"/>
            <a:ext cx="13704570" cy="873264"/>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Integrate social media sharing buttons to amplify the reach of your blog. Explore the importance of social media sharing, learn how to add buttons, and discover the benefits for blog engagement.</a:t>
            </a:r>
          </a:p>
        </p:txBody>
      </p:sp>
      <p:sp>
        <p:nvSpPr>
          <p:cNvPr name="Freeform 8" id="8"/>
          <p:cNvSpPr/>
          <p:nvPr/>
        </p:nvSpPr>
        <p:spPr>
          <a:xfrm flipH="false" flipV="false" rot="0">
            <a:off x="0" y="0"/>
            <a:ext cx="18288000" cy="3471862"/>
          </a:xfrm>
          <a:custGeom>
            <a:avLst/>
            <a:gdLst/>
            <a:ahLst/>
            <a:cxnLst/>
            <a:rect r="r" b="b" t="t" l="l"/>
            <a:pathLst>
              <a:path h="3471862" w="18288000">
                <a:moveTo>
                  <a:pt x="0" y="0"/>
                </a:moveTo>
                <a:lnTo>
                  <a:pt x="18288000" y="0"/>
                </a:lnTo>
                <a:lnTo>
                  <a:pt x="18288000" y="3471862"/>
                </a:lnTo>
                <a:lnTo>
                  <a:pt x="0" y="3471862"/>
                </a:lnTo>
                <a:lnTo>
                  <a:pt x="0" y="0"/>
                </a:lnTo>
                <a:close/>
              </a:path>
            </a:pathLst>
          </a:custGeom>
          <a:blipFill>
            <a:blip r:embed="rId3"/>
            <a:stretch>
              <a:fillRect l="0" t="-68" r="0" b="-68"/>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7990939" y="3408491"/>
            <a:ext cx="9164121" cy="1682591"/>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Incorporation of Interactive Maps</a:t>
            </a:r>
          </a:p>
        </p:txBody>
      </p:sp>
      <p:sp>
        <p:nvSpPr>
          <p:cNvPr name="TextBox 7" id="7"/>
          <p:cNvSpPr txBox="true"/>
          <p:nvPr/>
        </p:nvSpPr>
        <p:spPr>
          <a:xfrm rot="0">
            <a:off x="7990939" y="5522892"/>
            <a:ext cx="9164121" cy="1317516"/>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Elevate your blog's user experience by incorporating interactive maps. Uncover the advantages of using maps, explore integration methods, and unleash the power of visual storytelling.</a:t>
            </a:r>
          </a:p>
        </p:txBody>
      </p:sp>
      <p:sp>
        <p:nvSpPr>
          <p:cNvPr name="Freeform 8" id="8"/>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2291715" y="4717137"/>
            <a:ext cx="11513820" cy="814626"/>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Implementation of Comment Sections</a:t>
            </a:r>
          </a:p>
        </p:txBody>
      </p:sp>
      <p:sp>
        <p:nvSpPr>
          <p:cNvPr name="TextBox 7" id="7"/>
          <p:cNvSpPr txBox="true"/>
          <p:nvPr/>
        </p:nvSpPr>
        <p:spPr>
          <a:xfrm rot="0">
            <a:off x="2627368" y="6741438"/>
            <a:ext cx="13704570" cy="1317516"/>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Foster user interaction and engagement on your blog with comment sections. Understand why they matter, learn how to add them, and discover effective moderation and management strategies.</a:t>
            </a:r>
          </a:p>
        </p:txBody>
      </p:sp>
      <p:sp>
        <p:nvSpPr>
          <p:cNvPr name="Freeform 8" id="8"/>
          <p:cNvSpPr/>
          <p:nvPr/>
        </p:nvSpPr>
        <p:spPr>
          <a:xfrm flipH="false" flipV="false" rot="0">
            <a:off x="0" y="0"/>
            <a:ext cx="18288000" cy="3471862"/>
          </a:xfrm>
          <a:custGeom>
            <a:avLst/>
            <a:gdLst/>
            <a:ahLst/>
            <a:cxnLst/>
            <a:rect r="r" b="b" t="t" l="l"/>
            <a:pathLst>
              <a:path h="3471862" w="18288000">
                <a:moveTo>
                  <a:pt x="0" y="0"/>
                </a:moveTo>
                <a:lnTo>
                  <a:pt x="18288000" y="0"/>
                </a:lnTo>
                <a:lnTo>
                  <a:pt x="18288000" y="3471862"/>
                </a:lnTo>
                <a:lnTo>
                  <a:pt x="0" y="3471862"/>
                </a:lnTo>
                <a:lnTo>
                  <a:pt x="0" y="0"/>
                </a:lnTo>
                <a:close/>
              </a:path>
            </a:pathLst>
          </a:custGeom>
          <a:blipFill>
            <a:blip r:embed="rId3"/>
            <a:stretch>
              <a:fillRect l="0" t="-68" r="0" b="-68"/>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7" id="7"/>
          <p:cNvGrpSpPr/>
          <p:nvPr/>
        </p:nvGrpSpPr>
        <p:grpSpPr>
          <a:xfrm rot="0">
            <a:off x="0" y="0"/>
            <a:ext cx="18288000" cy="10287000"/>
            <a:chOff x="0" y="0"/>
            <a:chExt cx="24384000" cy="13716000"/>
          </a:xfrm>
        </p:grpSpPr>
        <p:sp>
          <p:nvSpPr>
            <p:cNvPr name="Freeform 8" id="8"/>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alpha val="80000"/>
              </a:srgbClr>
            </a:solidFill>
          </p:spPr>
        </p:sp>
      </p:grpSp>
      <p:sp>
        <p:nvSpPr>
          <p:cNvPr name="TextBox 9" id="9"/>
          <p:cNvSpPr txBox="true"/>
          <p:nvPr/>
        </p:nvSpPr>
        <p:spPr>
          <a:xfrm rot="0">
            <a:off x="2291715" y="3408491"/>
            <a:ext cx="13704570" cy="1682591"/>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Overview of Personal Blog with IBM Static Web Apps</a:t>
            </a:r>
          </a:p>
        </p:txBody>
      </p:sp>
      <p:sp>
        <p:nvSpPr>
          <p:cNvPr name="TextBox 10" id="10"/>
          <p:cNvSpPr txBox="true"/>
          <p:nvPr/>
        </p:nvSpPr>
        <p:spPr>
          <a:xfrm rot="0">
            <a:off x="2291715" y="5522892"/>
            <a:ext cx="13704570" cy="1317516"/>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Dive into the world of personal blogging using IBM Static Web Apps. Embrace the improved performance, simplified deployment process, and enhanced security measures that empower your blog.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1132939" y="3408491"/>
            <a:ext cx="9164121" cy="1682591"/>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Importance of Social Media Sharing</a:t>
            </a:r>
          </a:p>
        </p:txBody>
      </p:sp>
      <p:sp>
        <p:nvSpPr>
          <p:cNvPr name="TextBox 7" id="7"/>
          <p:cNvSpPr txBox="true"/>
          <p:nvPr/>
        </p:nvSpPr>
        <p:spPr>
          <a:xfrm rot="0">
            <a:off x="1132939" y="5522892"/>
            <a:ext cx="9164121" cy="1317516"/>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Unlock the potential of social media sharing and expand your blog's reach. Leverage the network effect, tap into viral growth, and enhance brand exposure by integrating social media buttons.</a:t>
            </a:r>
          </a:p>
        </p:txBody>
      </p:sp>
      <p:sp>
        <p:nvSpPr>
          <p:cNvPr name="Freeform 8" id="8"/>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2291715" y="4328874"/>
            <a:ext cx="11428095" cy="814626"/>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Advantages of Using Interactive Maps</a:t>
            </a:r>
          </a:p>
        </p:txBody>
      </p:sp>
      <p:sp>
        <p:nvSpPr>
          <p:cNvPr name="TextBox 7" id="7"/>
          <p:cNvSpPr txBox="true"/>
          <p:nvPr/>
        </p:nvSpPr>
        <p:spPr>
          <a:xfrm rot="0">
            <a:off x="2291715" y="7046892"/>
            <a:ext cx="13704570" cy="873264"/>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Experience the captivating power of interactive maps on your blog. Engage readers with dynamic visual content, offer location-based insights, and create immersive storytelling experiences.</a:t>
            </a:r>
          </a:p>
        </p:txBody>
      </p:sp>
      <p:sp>
        <p:nvSpPr>
          <p:cNvPr name="Freeform 8" id="8"/>
          <p:cNvSpPr/>
          <p:nvPr/>
        </p:nvSpPr>
        <p:spPr>
          <a:xfrm flipH="false" flipV="false" rot="0">
            <a:off x="0" y="0"/>
            <a:ext cx="18288000" cy="3471862"/>
          </a:xfrm>
          <a:custGeom>
            <a:avLst/>
            <a:gdLst/>
            <a:ahLst/>
            <a:cxnLst/>
            <a:rect r="r" b="b" t="t" l="l"/>
            <a:pathLst>
              <a:path h="3471862" w="18288000">
                <a:moveTo>
                  <a:pt x="0" y="0"/>
                </a:moveTo>
                <a:lnTo>
                  <a:pt x="18288000" y="0"/>
                </a:lnTo>
                <a:lnTo>
                  <a:pt x="18288000" y="3471862"/>
                </a:lnTo>
                <a:lnTo>
                  <a:pt x="0" y="3471862"/>
                </a:lnTo>
                <a:lnTo>
                  <a:pt x="0" y="0"/>
                </a:lnTo>
                <a:close/>
              </a:path>
            </a:pathLst>
          </a:custGeom>
          <a:blipFill>
            <a:blip r:embed="rId3"/>
            <a:stretch>
              <a:fillRect l="0" t="-68" r="0" b="-68"/>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7" id="7"/>
          <p:cNvGrpSpPr/>
          <p:nvPr/>
        </p:nvGrpSpPr>
        <p:grpSpPr>
          <a:xfrm rot="0">
            <a:off x="0" y="0"/>
            <a:ext cx="18288000" cy="10287000"/>
            <a:chOff x="0" y="0"/>
            <a:chExt cx="24384000" cy="13716000"/>
          </a:xfrm>
        </p:grpSpPr>
        <p:sp>
          <p:nvSpPr>
            <p:cNvPr name="Freeform 8" id="8"/>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alpha val="80000"/>
              </a:srgbClr>
            </a:solidFill>
          </p:spPr>
        </p:sp>
      </p:grpSp>
      <p:sp>
        <p:nvSpPr>
          <p:cNvPr name="TextBox 9" id="9"/>
          <p:cNvSpPr txBox="true"/>
          <p:nvPr/>
        </p:nvSpPr>
        <p:spPr>
          <a:xfrm rot="0">
            <a:off x="2291715" y="3630542"/>
            <a:ext cx="13704570" cy="1682591"/>
          </a:xfrm>
          <a:prstGeom prst="rect">
            <a:avLst/>
          </a:prstGeom>
        </p:spPr>
        <p:txBody>
          <a:bodyPr anchor="t" rtlCol="false" tIns="0" lIns="0" bIns="0" rIns="0">
            <a:spAutoFit/>
          </a:bodyPr>
          <a:lstStyle/>
          <a:p>
            <a:pPr algn="l">
              <a:lnSpc>
                <a:spcPts val="6834"/>
              </a:lnSpc>
            </a:pPr>
            <a:r>
              <a:rPr lang="en-US" sz="5467">
                <a:solidFill>
                  <a:srgbClr val="60A9FF"/>
                </a:solidFill>
                <a:latin typeface="Barlow Bold"/>
              </a:rPr>
              <a:t>Importance of User Interaction and Engagement</a:t>
            </a:r>
          </a:p>
        </p:txBody>
      </p:sp>
      <p:sp>
        <p:nvSpPr>
          <p:cNvPr name="TextBox 10" id="10"/>
          <p:cNvSpPr txBox="true"/>
          <p:nvPr/>
        </p:nvSpPr>
        <p:spPr>
          <a:xfrm rot="0">
            <a:off x="2291715" y="5744944"/>
            <a:ext cx="13704570" cy="873264"/>
          </a:xfrm>
          <a:prstGeom prst="rect">
            <a:avLst/>
          </a:prstGeom>
        </p:spPr>
        <p:txBody>
          <a:bodyPr anchor="t" rtlCol="false" tIns="0" lIns="0" bIns="0" rIns="0">
            <a:spAutoFit/>
          </a:bodyPr>
          <a:lstStyle/>
          <a:p>
            <a:pPr algn="l">
              <a:lnSpc>
                <a:spcPts val="3498"/>
              </a:lnSpc>
            </a:pPr>
            <a:r>
              <a:rPr lang="en-US" sz="2187">
                <a:solidFill>
                  <a:srgbClr val="EEEFF5"/>
                </a:solidFill>
                <a:latin typeface="Montserrat"/>
              </a:rPr>
              <a:t>Cultivate a thriving community around your blog with comment sections. Foster valuable conversations, build connections, and create a sense of belonging among your readers.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